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9497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5925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1916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3123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472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32879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9490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9605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788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006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5657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826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7052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2567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2763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110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F5553-D320-4626-9F37-74F76EA61FBB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C24F32-4A1B-4028-8968-C047ACC657A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148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55F646-ED66-2C9E-C516-2DFC65637106}"/>
              </a:ext>
            </a:extLst>
          </p:cNvPr>
          <p:cNvSpPr txBox="1"/>
          <p:nvPr/>
        </p:nvSpPr>
        <p:spPr>
          <a:xfrm>
            <a:off x="2663504" y="117175"/>
            <a:ext cx="79066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effectLst/>
                <a:latin typeface="fkGroteskNeue"/>
              </a:rPr>
              <a:t>MECHANOCHEMISTRY IN CONSTRUCTION MATERIALS TECHNOLOGY</a:t>
            </a:r>
            <a:br>
              <a:rPr lang="en-US" dirty="0"/>
            </a:b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BF79EF-B943-4805-CC84-D7388EEE6833}"/>
              </a:ext>
            </a:extLst>
          </p:cNvPr>
          <p:cNvSpPr txBox="1"/>
          <p:nvPr/>
        </p:nvSpPr>
        <p:spPr>
          <a:xfrm>
            <a:off x="696285" y="862173"/>
            <a:ext cx="861968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Historical Context and Importance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Construction materials—cement, concrete, gypsum, binders—have been beneficiaries of mechanochemical technology for decades. The field emerged as cement plants adopted mechanical grinding to improve reactivity.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Why mechanochemistry matters in construction: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Cement is produced in billion-ton quantities annually; small efficiency improvements impact cost and CO₂ emissions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Mechanical activation of cementitious materials increases hydraulic reactivity and accelerates hydration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 cement content needed for equivalent strength (sustainability)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Recycled materials can be mechanically processed to restore or enhance activity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Economic impact: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Reduction in energy for grinding and calcination saves millions annually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Extended equipment life through wear mitigation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Faster concrete set times reduce construction schedules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Environmental impact: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 clinker factor (cement replacement with activated supplementary materials) reduces CO₂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Waste utilization through mechanical processing</a:t>
            </a:r>
          </a:p>
        </p:txBody>
      </p:sp>
    </p:spTree>
    <p:extLst>
      <p:ext uri="{BB962C8B-B14F-4D97-AF65-F5344CB8AC3E}">
        <p14:creationId xmlns:p14="http://schemas.microsoft.com/office/powerpoint/2010/main" val="719658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858A5-8493-D682-C8E8-8FE34092F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D58AA4-01FD-4BD4-97F1-CE2AA50B4035}"/>
              </a:ext>
            </a:extLst>
          </p:cNvPr>
          <p:cNvSpPr txBox="1"/>
          <p:nvPr/>
        </p:nvSpPr>
        <p:spPr>
          <a:xfrm>
            <a:off x="310392" y="236951"/>
            <a:ext cx="989900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 Mechanical Activation of Cement and Additives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Portland cement activation: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Mechanical grinding increases the specific surface area of cement particles and generates surface defects. This enhances: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Dissolution rate in water (early hydration kinetics)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Pozzolanic reactivity (reaction with amorphous silica)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Later-stage strength development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Typical results: +15–30% strength gain at 28 days with 30–60 min of additional grinding, or use of high-energy mills.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Supplementary cementitious materials (SCMs):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Fly ash:</a:t>
            </a:r>
            <a:r>
              <a:rPr lang="en-US" b="0" i="0" dirty="0">
                <a:effectLst/>
                <a:latin typeface="fkGroteskNeue"/>
              </a:rPr>
              <a:t> Waste from coal-fired power plants. Mechanically activated fly ash becomes more reactive because grinding exposes unburned carbon and amorphous phase. Shorter induction period before pozzolanic reaction.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Slag (blast furnace slag):</a:t>
            </a:r>
            <a:r>
              <a:rPr lang="en-US" b="0" i="0" dirty="0">
                <a:effectLst/>
                <a:latin typeface="fkGroteskNeue"/>
              </a:rPr>
              <a:t> By-product of iron production. Activation via grinding increases glass phase reactivity and dissolution in alkaline concrete environment. Enhances strength and durability.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Silica fume and other pozzolanic materials:</a:t>
            </a:r>
            <a:r>
              <a:rPr lang="en-US" b="0" i="0" dirty="0">
                <a:effectLst/>
                <a:latin typeface="fkGroteskNeue"/>
              </a:rPr>
              <a:t> Grinding reduces agglomeration and increases surface area, improving dispersion in cement matrix and accelerating pozzolanic reaction.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Practical benefits: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Reduced cement content in concrete without strength loss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Faster strength development (earlier formwork removal)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Improved long-term durability (reduced permeability, enhanced sulfate resistance)</a:t>
            </a:r>
          </a:p>
        </p:txBody>
      </p:sp>
    </p:spTree>
    <p:extLst>
      <p:ext uri="{BB962C8B-B14F-4D97-AF65-F5344CB8AC3E}">
        <p14:creationId xmlns:p14="http://schemas.microsoft.com/office/powerpoint/2010/main" val="1987081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65480-0BA8-F034-AE02-84A9621F3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4F762F-3487-DBF4-27BC-6468709E2B38}"/>
              </a:ext>
            </a:extLst>
          </p:cNvPr>
          <p:cNvSpPr txBox="1"/>
          <p:nvPr/>
        </p:nvSpPr>
        <p:spPr>
          <a:xfrm>
            <a:off x="654341" y="409006"/>
            <a:ext cx="898041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Compositional Building Materials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Cement-polymer composites: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Mechanical blending or co-grinding of Portland cement with organic polymers (epoxy, polyester, acrylics) or polymer latexes creates composites with enhanced: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Flexural strength and toughness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Water resistance and chemical durability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Adhesion to substrates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Mechanochemistry enhances particle coating and bonding between cement hydration products and polymer.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Lightweight concretes: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Incorporation of lightweight aggregates (porous materials, foams, hollow spheres) requires careful mechanical processing to avoid breakage while achieving good bonding.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Mechanochemical treatment of the aggregate surface improves hydration product bonding and reduces moisture absorption.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Self-compacting and self-healing concretes: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Mechanical co-milling of functional additives (rheology modifiers, self-healing agents) with cement distributes them uniformly. Ensures consistent fresh concrete behavior and triggered healing upon cracking.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Fiber-reinforced concretes: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Short fibers (steel, polymer, natural) mixed mechanically with cement improve tensile and flexural performance, particularly important for thin-shell structures.</a:t>
            </a:r>
          </a:p>
        </p:txBody>
      </p:sp>
    </p:spTree>
    <p:extLst>
      <p:ext uri="{BB962C8B-B14F-4D97-AF65-F5344CB8AC3E}">
        <p14:creationId xmlns:p14="http://schemas.microsoft.com/office/powerpoint/2010/main" val="261395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0FC74-9914-2A75-DF26-4FA2E9AA5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661950-DE1F-E060-15CB-6273ADB39D60}"/>
              </a:ext>
            </a:extLst>
          </p:cNvPr>
          <p:cNvSpPr txBox="1"/>
          <p:nvPr/>
        </p:nvSpPr>
        <p:spPr>
          <a:xfrm>
            <a:off x="427838" y="117693"/>
            <a:ext cx="994934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Waste Utilization and Sustainability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Industrial waste streams as construction materials: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Mechanochemical processing converts wastes into valuable cementitious or aggregate components: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Mining waste (mill tailings, red mud from bauxite processing):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Mechanical activation increases reactivity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Used as partial cement replacement or lightweight aggregate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Reduces disposal costs and environmental burden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Steel industry slag: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Mechanically ground slag from electric furnaces can partially replace cement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Improved hydration and strength development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Recycled concrete aggregates: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Old concrete demolition waste ground to fine powder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Partial replacement for Portland cement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Closed-loop material cycling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Construction demolition waste: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Concrete, masonry, asphalt crushed and mechanically processed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Fine fractions reactive as pozzolanic additions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Coarse fractions reclaimed as aggregate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Agricultural waste: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Rice husk ash, wood ash mechanically activated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Enhanced pozzolanic activity in concrete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CO₂ reduction:</a:t>
            </a:r>
            <a:r>
              <a:rPr lang="en-US" b="0" i="0" dirty="0">
                <a:effectLst/>
                <a:latin typeface="fkGroteskNeue"/>
              </a:rPr>
              <a:t> Each percentage of cement replaced with mechanically activated waste reduces embodied CO₂ by ~0.85 kg CO₂/kg cement replaced.</a:t>
            </a:r>
          </a:p>
        </p:txBody>
      </p:sp>
    </p:spTree>
    <p:extLst>
      <p:ext uri="{BB962C8B-B14F-4D97-AF65-F5344CB8AC3E}">
        <p14:creationId xmlns:p14="http://schemas.microsoft.com/office/powerpoint/2010/main" val="9750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937EC-1408-9C26-0336-24247D30F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176B73-A113-6662-B83C-44E3C0589DBF}"/>
              </a:ext>
            </a:extLst>
          </p:cNvPr>
          <p:cNvSpPr txBox="1"/>
          <p:nvPr/>
        </p:nvSpPr>
        <p:spPr>
          <a:xfrm>
            <a:off x="385893" y="335845"/>
            <a:ext cx="1067918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Property Enhancement Through Mechanochemistry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Compressive and flexural strength: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Finer particle size distribution → denser packing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Activated particles → faster hydration → higher early strength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10–25% strength improvement typical at 28 days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Durability: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Freeze-thaw resistance:</a:t>
            </a:r>
            <a:r>
              <a:rPr lang="fr-FR" b="0" i="0" dirty="0">
                <a:effectLst/>
                <a:latin typeface="fkGroteskNeue"/>
              </a:rPr>
              <a:t> Finer pore structure reduces ice lens formation; mechanically activated materials produce denser cement paste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Chemical resistance:</a:t>
            </a:r>
            <a:r>
              <a:rPr lang="fr-FR" b="0" i="0" dirty="0">
                <a:effectLst/>
                <a:latin typeface="fkGroteskNeue"/>
              </a:rPr>
              <a:t> Reduced porosity and permeability from fast hydration protect against sulfate attack, carbonation, and chloride ingress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Long-term strength:</a:t>
            </a:r>
            <a:r>
              <a:rPr lang="fr-FR" b="0" i="0" dirty="0">
                <a:effectLst/>
                <a:latin typeface="fkGroteskNeue"/>
              </a:rPr>
              <a:t> Pozzolanic reactions continue over years; activated materials sustain strength gain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Permeability and water absorption: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Refined pore structure from fast hydration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Reduced capillary absorption by 20–40%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Lower water accessibility → improved durability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Workability: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Finer ground materials can be used in lower volumes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Self-consolidating concrete (SCC) achievable with less superplasticizer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Better packing efficiency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Thermal and acoustic properties: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Lightweight mechanically processed aggregates reduce density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Pore distribution tunable through milling intensity</a:t>
            </a:r>
          </a:p>
        </p:txBody>
      </p:sp>
    </p:spTree>
    <p:extLst>
      <p:ext uri="{BB962C8B-B14F-4D97-AF65-F5344CB8AC3E}">
        <p14:creationId xmlns:p14="http://schemas.microsoft.com/office/powerpoint/2010/main" val="99098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631BE-65AA-C2CD-F15C-DE4222075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36D0F7-CCFB-6482-AFA4-4E89A6DA7A28}"/>
              </a:ext>
            </a:extLst>
          </p:cNvPr>
          <p:cNvSpPr txBox="1"/>
          <p:nvPr/>
        </p:nvSpPr>
        <p:spPr>
          <a:xfrm>
            <a:off x="276838" y="472848"/>
            <a:ext cx="929500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Industrial Implementation and Future Perspectives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Current industrial practice: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Cement mills worldwide increasingly employ high-energy grinding (stirred mills, high-pressure roller presses) to boost surface area. Concrete plants add mechanical grinders for on-site cement or additive activation.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Case studies: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Case 1: Slag cement production</a:t>
            </a:r>
            <a:br>
              <a:rPr lang="en-US" sz="1400" b="0" i="0" dirty="0">
                <a:effectLst/>
                <a:latin typeface="fkGroteskNeue"/>
              </a:rPr>
            </a:br>
            <a:r>
              <a:rPr lang="en-US" sz="1400" b="0" i="0" dirty="0">
                <a:effectLst/>
                <a:latin typeface="fkGroteskNeue"/>
              </a:rPr>
              <a:t>Plant grinds iron slag with Portland clinker to produce blended cement (40% slag, 60% clinker). Mechanochemical activation during grinding ensures reactivity. Energy savings and CO₂ reduction: ~20% per ton cement.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Case 2: Recycled aggregate concrete</a:t>
            </a:r>
            <a:br>
              <a:rPr lang="en-US" sz="1400" b="0" i="0" dirty="0">
                <a:effectLst/>
                <a:latin typeface="fkGroteskNeue"/>
              </a:rPr>
            </a:br>
            <a:r>
              <a:rPr lang="en-US" sz="1400" b="0" i="0" dirty="0">
                <a:effectLst/>
                <a:latin typeface="fkGroteskNeue"/>
              </a:rPr>
              <a:t>Demolition waste mechanically processed to create coarse (recycled aggregate) and fine (cementitious powder) fractions. Concrete produced with 50% recycled aggregate achieves equivalent strength to virgin concrete with 15% less binder.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Case 3: Activated fly ash in ready-mix concrete</a:t>
            </a:r>
            <a:br>
              <a:rPr lang="en-US" sz="1400" b="0" i="0" dirty="0">
                <a:effectLst/>
                <a:latin typeface="fkGroteskNeue"/>
              </a:rPr>
            </a:br>
            <a:r>
              <a:rPr lang="en-US" sz="1400" b="0" i="0" dirty="0">
                <a:effectLst/>
                <a:latin typeface="fkGroteskNeue"/>
              </a:rPr>
              <a:t>Fly ash pre-ground at ready-mix plant before adding to mixer. Results in faster set time and improved strength development, enabling faster concrete application in cold-weather construction.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Challenges: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Equipment capital and maintenance costs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Energy consumption must be balanced against benefits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Quality control and standardization of mechanically activated materials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Scaling from laboratory protocols to full production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Future directions: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Integration of real-time monitoring (particle size, reactivity)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Combination of mechanical activation with chemical or thermal activation for synergistic effects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Circular economy: designing concrete for mechanochemical recycling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Digitalization: AI-optimized milling parameters for property targets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Bio-based binders and sustainable alternatives mechanochemically activated</a:t>
            </a:r>
          </a:p>
        </p:txBody>
      </p:sp>
    </p:spTree>
    <p:extLst>
      <p:ext uri="{BB962C8B-B14F-4D97-AF65-F5344CB8AC3E}">
        <p14:creationId xmlns:p14="http://schemas.microsoft.com/office/powerpoint/2010/main" val="12238477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1067</Words>
  <Application>Microsoft Office PowerPoint</Application>
  <PresentationFormat>Широкоэкранный</PresentationFormat>
  <Paragraphs>104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2025-11-09T14:55:05Z</dcterms:created>
  <dcterms:modified xsi:type="dcterms:W3CDTF">2025-11-09T14:58:48Z</dcterms:modified>
</cp:coreProperties>
</file>